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6" r:id="rId6"/>
    <p:sldId id="267" r:id="rId7"/>
    <p:sldId id="268" r:id="rId8"/>
    <p:sldId id="271" r:id="rId9"/>
    <p:sldId id="269" r:id="rId10"/>
    <p:sldId id="272" r:id="rId11"/>
    <p:sldId id="273" r:id="rId12"/>
    <p:sldId id="274" r:id="rId13"/>
    <p:sldId id="265" r:id="rId14"/>
    <p:sldId id="275" r:id="rId15"/>
  </p:sldIdLst>
  <p:sldSz cx="9144000" cy="5143500" type="screen16x9"/>
  <p:notesSz cx="6858000" cy="9144000"/>
  <p:embeddedFontLst>
    <p:embeddedFont>
      <p:font typeface="NanumGothic ExtraBold" panose="020B0600000101010101" charset="-127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64B"/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33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51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7781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23839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582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819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0431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69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9757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5925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1844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0272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1.png"/><Relationship Id="rId7" Type="http://schemas.openxmlformats.org/officeDocument/2006/relationships/image" Target="../media/image2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g"/><Relationship Id="rId11" Type="http://schemas.openxmlformats.org/officeDocument/2006/relationships/image" Target="../media/image32.jpg"/><Relationship Id="rId5" Type="http://schemas.openxmlformats.org/officeDocument/2006/relationships/image" Target="../media/image26.jpg"/><Relationship Id="rId10" Type="http://schemas.openxmlformats.org/officeDocument/2006/relationships/image" Target="../media/image31.jpg"/><Relationship Id="rId4" Type="http://schemas.openxmlformats.org/officeDocument/2006/relationships/image" Target="../media/image25.jpg"/><Relationship Id="rId9" Type="http://schemas.openxmlformats.org/officeDocument/2006/relationships/image" Target="../media/image30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1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1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1.png"/><Relationship Id="rId7" Type="http://schemas.openxmlformats.org/officeDocument/2006/relationships/image" Target="../media/image6.jp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CV</a:t>
            </a:r>
            <a:r>
              <a:rPr lang="ko" sz="2500" b="1" dirty="0">
                <a:solidFill>
                  <a:srgbClr val="19264B"/>
                </a:solidFill>
              </a:rPr>
              <a:t> </a:t>
            </a:r>
            <a:r>
              <a:rPr lang="en-US" altLang="ko" sz="2500" b="1" dirty="0">
                <a:solidFill>
                  <a:srgbClr val="19264B"/>
                </a:solidFill>
              </a:rPr>
              <a:t>3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3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7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25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이규원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546A40F4-76F7-820E-89C9-654E8D4FEE20}"/>
              </a:ext>
            </a:extLst>
          </p:cNvPr>
          <p:cNvSpPr/>
          <p:nvPr/>
        </p:nvSpPr>
        <p:spPr>
          <a:xfrm>
            <a:off x="1622335" y="762531"/>
            <a:ext cx="2042734" cy="2050519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350C3A25-ECF6-FF13-90D9-81D384A8FE49}"/>
              </a:ext>
            </a:extLst>
          </p:cNvPr>
          <p:cNvSpPr/>
          <p:nvPr/>
        </p:nvSpPr>
        <p:spPr>
          <a:xfrm>
            <a:off x="3774662" y="2712977"/>
            <a:ext cx="447524" cy="291846"/>
          </a:xfrm>
          <a:prstGeom prst="rightArrow">
            <a:avLst/>
          </a:prstGeom>
          <a:solidFill>
            <a:srgbClr val="19264B"/>
          </a:solidFill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147ABE2-05FD-9395-36EC-DAB2982DD2A7}"/>
              </a:ext>
            </a:extLst>
          </p:cNvPr>
          <p:cNvSpPr/>
          <p:nvPr/>
        </p:nvSpPr>
        <p:spPr>
          <a:xfrm>
            <a:off x="4331779" y="2410021"/>
            <a:ext cx="1813131" cy="897757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4F0806-AE06-7E0E-D295-D2EF8414922A}"/>
              </a:ext>
            </a:extLst>
          </p:cNvPr>
          <p:cNvSpPr txBox="1"/>
          <p:nvPr/>
        </p:nvSpPr>
        <p:spPr>
          <a:xfrm>
            <a:off x="4362049" y="2489567"/>
            <a:ext cx="17525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뇌동맥류 여부 판단</a:t>
            </a:r>
            <a:endParaRPr lang="en-US" altLang="ko-KR" b="1" dirty="0"/>
          </a:p>
          <a:p>
            <a:pPr algn="ctr"/>
            <a:r>
              <a:rPr lang="en-US" altLang="ko-KR" dirty="0"/>
              <a:t>True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</a:p>
          <a:p>
            <a:pPr algn="ctr"/>
            <a:r>
              <a:rPr lang="en-US" altLang="ko-KR" dirty="0"/>
              <a:t>False : 0</a:t>
            </a:r>
            <a:endParaRPr lang="ko-KR" altLang="en-US" dirty="0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CF17EE18-94FA-C44E-1830-D364A9E47794}"/>
              </a:ext>
            </a:extLst>
          </p:cNvPr>
          <p:cNvSpPr/>
          <p:nvPr/>
        </p:nvSpPr>
        <p:spPr>
          <a:xfrm>
            <a:off x="6254503" y="2712976"/>
            <a:ext cx="447524" cy="291846"/>
          </a:xfrm>
          <a:prstGeom prst="rightArrow">
            <a:avLst/>
          </a:prstGeom>
          <a:solidFill>
            <a:srgbClr val="19264B"/>
          </a:solidFill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9899522-2617-3AC2-7808-137FBBF71EB4}"/>
              </a:ext>
            </a:extLst>
          </p:cNvPr>
          <p:cNvSpPr/>
          <p:nvPr/>
        </p:nvSpPr>
        <p:spPr>
          <a:xfrm>
            <a:off x="6811620" y="800630"/>
            <a:ext cx="1813131" cy="4116539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C3A020-C4E8-E6A7-B7DE-6769BFF31419}"/>
              </a:ext>
            </a:extLst>
          </p:cNvPr>
          <p:cNvSpPr txBox="1"/>
          <p:nvPr/>
        </p:nvSpPr>
        <p:spPr>
          <a:xfrm>
            <a:off x="6841890" y="766018"/>
            <a:ext cx="1752589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뇌동맥류 위치 판단</a:t>
            </a:r>
            <a:endParaRPr lang="en-US" altLang="ko-KR" b="1" dirty="0"/>
          </a:p>
          <a:p>
            <a:pPr algn="ctr"/>
            <a:r>
              <a:rPr lang="en-US" altLang="ko-KR" sz="1200" dirty="0"/>
              <a:t>L_ICA</a:t>
            </a:r>
          </a:p>
          <a:p>
            <a:pPr algn="ctr"/>
            <a:r>
              <a:rPr lang="en-US" altLang="ko-KR" sz="1200" dirty="0"/>
              <a:t>R_ICA</a:t>
            </a:r>
          </a:p>
          <a:p>
            <a:pPr algn="ctr"/>
            <a:r>
              <a:rPr lang="en-US" altLang="ko-KR" sz="1200" dirty="0"/>
              <a:t>L_PCOM</a:t>
            </a:r>
          </a:p>
          <a:p>
            <a:pPr algn="ctr"/>
            <a:r>
              <a:rPr lang="en-US" altLang="ko-KR" sz="1200" dirty="0"/>
              <a:t>R_PCOM</a:t>
            </a:r>
          </a:p>
          <a:p>
            <a:pPr algn="ctr"/>
            <a:r>
              <a:rPr lang="en-US" altLang="ko-KR" sz="1200" dirty="0" err="1"/>
              <a:t>L_AntChor</a:t>
            </a:r>
            <a:endParaRPr lang="en-US" altLang="ko-KR" sz="1200" dirty="0"/>
          </a:p>
          <a:p>
            <a:pPr algn="ctr"/>
            <a:r>
              <a:rPr lang="en-US" altLang="ko-KR" sz="1200" dirty="0" err="1"/>
              <a:t>R_AntChor</a:t>
            </a:r>
            <a:endParaRPr lang="en-US" altLang="ko-KR" sz="1200" dirty="0"/>
          </a:p>
          <a:p>
            <a:pPr algn="ctr"/>
            <a:r>
              <a:rPr lang="en-US" altLang="ko-KR" sz="1200" dirty="0"/>
              <a:t>L_ACA</a:t>
            </a:r>
          </a:p>
          <a:p>
            <a:pPr algn="ctr"/>
            <a:r>
              <a:rPr lang="en-US" altLang="ko-KR" sz="1200" dirty="0"/>
              <a:t>R_ACA</a:t>
            </a:r>
          </a:p>
          <a:p>
            <a:pPr algn="ctr"/>
            <a:r>
              <a:rPr lang="en-US" altLang="ko-KR" sz="1200" dirty="0"/>
              <a:t>L_ACOM</a:t>
            </a:r>
          </a:p>
          <a:p>
            <a:pPr algn="ctr"/>
            <a:r>
              <a:rPr lang="en-US" altLang="ko-KR" sz="1200" dirty="0"/>
              <a:t>R_ACOM</a:t>
            </a:r>
          </a:p>
          <a:p>
            <a:pPr algn="ctr"/>
            <a:r>
              <a:rPr lang="en-US" altLang="ko-KR" sz="1200" dirty="0"/>
              <a:t>L_MCA</a:t>
            </a:r>
          </a:p>
          <a:p>
            <a:pPr algn="ctr"/>
            <a:r>
              <a:rPr lang="en-US" altLang="ko-KR" sz="1200" dirty="0"/>
              <a:t>R_MCA</a:t>
            </a:r>
          </a:p>
          <a:p>
            <a:pPr algn="ctr"/>
            <a:r>
              <a:rPr lang="en-US" altLang="ko-KR" sz="1200" dirty="0"/>
              <a:t>L_VA</a:t>
            </a:r>
          </a:p>
          <a:p>
            <a:pPr algn="ctr"/>
            <a:r>
              <a:rPr lang="en-US" altLang="ko-KR" sz="1200" dirty="0"/>
              <a:t>R_VA</a:t>
            </a:r>
          </a:p>
          <a:p>
            <a:pPr algn="ctr"/>
            <a:r>
              <a:rPr lang="en-US" altLang="ko-KR" sz="1200" dirty="0"/>
              <a:t>L_PICA</a:t>
            </a:r>
          </a:p>
          <a:p>
            <a:pPr algn="ctr"/>
            <a:r>
              <a:rPr lang="en-US" altLang="ko-KR" sz="1200" dirty="0"/>
              <a:t>R_PICA</a:t>
            </a:r>
          </a:p>
          <a:p>
            <a:pPr algn="ctr"/>
            <a:r>
              <a:rPr lang="en-US" altLang="ko-KR" sz="1200" dirty="0"/>
              <a:t>L_SCA</a:t>
            </a:r>
          </a:p>
          <a:p>
            <a:pPr algn="ctr"/>
            <a:r>
              <a:rPr lang="en-US" altLang="ko-KR" sz="1200" dirty="0"/>
              <a:t>R_SCA</a:t>
            </a:r>
          </a:p>
          <a:p>
            <a:pPr algn="ctr"/>
            <a:r>
              <a:rPr lang="en-US" altLang="ko-KR" sz="1200" dirty="0"/>
              <a:t>BA</a:t>
            </a:r>
          </a:p>
          <a:p>
            <a:pPr algn="ctr"/>
            <a:r>
              <a:rPr lang="en-US" altLang="ko-KR" sz="1200" dirty="0"/>
              <a:t>L_PCA</a:t>
            </a:r>
          </a:p>
          <a:p>
            <a:pPr algn="ctr"/>
            <a:r>
              <a:rPr lang="en-US" altLang="ko-KR" sz="1200" dirty="0"/>
              <a:t>R_PCA</a:t>
            </a:r>
          </a:p>
        </p:txBody>
      </p:sp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9B2CB4C-6127-CBB3-840C-9AE782E08FA1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Regression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실험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(Crop)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9" name="그림 8" descr="스케치, 블랙, 모노크롬, 흑백이(가) 표시된 사진&#10;&#10;자동 생성된 설명">
            <a:extLst>
              <a:ext uri="{FF2B5EF4-FFF2-40B4-BE49-F238E27FC236}">
                <a16:creationId xmlns:a16="http://schemas.microsoft.com/office/drawing/2014/main" id="{90A7D48A-2D3D-BA91-7047-B3795A05A6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5416" y="1852510"/>
            <a:ext cx="900000" cy="900000"/>
          </a:xfrm>
          <a:prstGeom prst="rect">
            <a:avLst/>
          </a:prstGeom>
        </p:spPr>
      </p:pic>
      <p:pic>
        <p:nvPicPr>
          <p:cNvPr id="13" name="그림 12" descr="스케치, 무척추 동물, 벌레, 흑백이(가) 표시된 사진&#10;&#10;자동 생성된 설명">
            <a:extLst>
              <a:ext uri="{FF2B5EF4-FFF2-40B4-BE49-F238E27FC236}">
                <a16:creationId xmlns:a16="http://schemas.microsoft.com/office/drawing/2014/main" id="{9C01DA36-CB02-557B-6342-388920201E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5823" y="1852510"/>
            <a:ext cx="900000" cy="900000"/>
          </a:xfrm>
          <a:prstGeom prst="rect">
            <a:avLst/>
          </a:prstGeom>
        </p:spPr>
      </p:pic>
      <p:pic>
        <p:nvPicPr>
          <p:cNvPr id="17" name="그림 16" descr="무척추 동물, 몰드, 흑백이(가) 표시된 사진&#10;&#10;자동 생성된 설명">
            <a:extLst>
              <a:ext uri="{FF2B5EF4-FFF2-40B4-BE49-F238E27FC236}">
                <a16:creationId xmlns:a16="http://schemas.microsoft.com/office/drawing/2014/main" id="{602FBA4E-13B0-672B-CF9C-DC0709D6A7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5644" y="841115"/>
            <a:ext cx="900000" cy="900000"/>
          </a:xfrm>
          <a:prstGeom prst="rect">
            <a:avLst/>
          </a:prstGeom>
        </p:spPr>
      </p:pic>
      <p:pic>
        <p:nvPicPr>
          <p:cNvPr id="27" name="그림 26" descr="스케치, 흑백, 패브릭, 몰드이(가) 표시된 사진&#10;&#10;자동 생성된 설명">
            <a:extLst>
              <a:ext uri="{FF2B5EF4-FFF2-40B4-BE49-F238E27FC236}">
                <a16:creationId xmlns:a16="http://schemas.microsoft.com/office/drawing/2014/main" id="{A200A794-AF95-D416-C714-6189594889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6220" y="841115"/>
            <a:ext cx="900000" cy="900000"/>
          </a:xfrm>
          <a:prstGeom prst="rect">
            <a:avLst/>
          </a:prstGeom>
        </p:spPr>
      </p:pic>
      <p:pic>
        <p:nvPicPr>
          <p:cNvPr id="29" name="그림 28" descr="벌레, 무척추 동물, 흑백, 몰드이(가) 표시된 사진&#10;&#10;자동 생성된 설명">
            <a:extLst>
              <a:ext uri="{FF2B5EF4-FFF2-40B4-BE49-F238E27FC236}">
                <a16:creationId xmlns:a16="http://schemas.microsoft.com/office/drawing/2014/main" id="{4227FA1D-E035-F83C-81A7-65459F5D5A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5416" y="2971930"/>
            <a:ext cx="900000" cy="900000"/>
          </a:xfrm>
          <a:prstGeom prst="rect">
            <a:avLst/>
          </a:prstGeom>
        </p:spPr>
      </p:pic>
      <p:pic>
        <p:nvPicPr>
          <p:cNvPr id="31" name="그림 30" descr="몰드, 텍스트, 블랙, 흑백이(가) 표시된 사진&#10;&#10;자동 생성된 설명">
            <a:extLst>
              <a:ext uri="{FF2B5EF4-FFF2-40B4-BE49-F238E27FC236}">
                <a16:creationId xmlns:a16="http://schemas.microsoft.com/office/drawing/2014/main" id="{C19F09D4-238F-51D2-9162-50A6B24A717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85823" y="2971930"/>
            <a:ext cx="900000" cy="900000"/>
          </a:xfrm>
          <a:prstGeom prst="rect">
            <a:avLst/>
          </a:prstGeom>
        </p:spPr>
      </p:pic>
      <p:pic>
        <p:nvPicPr>
          <p:cNvPr id="33" name="그림 32" descr="몰드, 스케치, 텍스트, 흑백이(가) 표시된 사진&#10;&#10;자동 생성된 설명">
            <a:extLst>
              <a:ext uri="{FF2B5EF4-FFF2-40B4-BE49-F238E27FC236}">
                <a16:creationId xmlns:a16="http://schemas.microsoft.com/office/drawing/2014/main" id="{7DDFC6A1-B975-9A65-2DA0-73FF3D8947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95416" y="3989750"/>
            <a:ext cx="900000" cy="900000"/>
          </a:xfrm>
          <a:prstGeom prst="rect">
            <a:avLst/>
          </a:prstGeom>
        </p:spPr>
      </p:pic>
      <p:pic>
        <p:nvPicPr>
          <p:cNvPr id="35" name="그림 34" descr="벌레, 무척추 동물, 흑백, 지상이(가) 표시된 사진&#10;&#10;자동 생성된 설명">
            <a:extLst>
              <a:ext uri="{FF2B5EF4-FFF2-40B4-BE49-F238E27FC236}">
                <a16:creationId xmlns:a16="http://schemas.microsoft.com/office/drawing/2014/main" id="{C31135CF-81C4-8C55-BE83-3C50A17009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85823" y="3989750"/>
            <a:ext cx="900000" cy="900000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D4A1B275-DF10-82E6-E597-5F37B54E37DB}"/>
              </a:ext>
            </a:extLst>
          </p:cNvPr>
          <p:cNvSpPr/>
          <p:nvPr/>
        </p:nvSpPr>
        <p:spPr>
          <a:xfrm>
            <a:off x="1617127" y="2914650"/>
            <a:ext cx="2042734" cy="2050519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0A3C3FD-EAF2-5664-B07D-58C43C90325B}"/>
              </a:ext>
            </a:extLst>
          </p:cNvPr>
          <p:cNvSpPr txBox="1"/>
          <p:nvPr/>
        </p:nvSpPr>
        <p:spPr>
          <a:xfrm>
            <a:off x="1220676" y="1401571"/>
            <a:ext cx="400110" cy="85536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/>
              <a:t>뇌동맥류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462FE7B-4208-ADF3-FB12-8F0B9042A6AA}"/>
              </a:ext>
            </a:extLst>
          </p:cNvPr>
          <p:cNvSpPr txBox="1"/>
          <p:nvPr/>
        </p:nvSpPr>
        <p:spPr>
          <a:xfrm>
            <a:off x="1220676" y="3607606"/>
            <a:ext cx="400110" cy="66460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/>
              <a:t>오버랩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7219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 descr="그림, 스케치, 지도, 예술이(가) 표시된 사진&#10;&#10;자동 생성된 설명">
            <a:extLst>
              <a:ext uri="{FF2B5EF4-FFF2-40B4-BE49-F238E27FC236}">
                <a16:creationId xmlns:a16="http://schemas.microsoft.com/office/drawing/2014/main" id="{242ACB93-DD48-F408-2835-2429D7C03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0109" y="874972"/>
            <a:ext cx="900000" cy="900000"/>
          </a:xfrm>
          <a:prstGeom prst="rect">
            <a:avLst/>
          </a:prstGeom>
        </p:spPr>
      </p:pic>
      <p:pic>
        <p:nvPicPr>
          <p:cNvPr id="6" name="그림 5" descr="스케치, 그림, 나무, 흑백이(가) 표시된 사진&#10;&#10;자동 생성된 설명">
            <a:extLst>
              <a:ext uri="{FF2B5EF4-FFF2-40B4-BE49-F238E27FC236}">
                <a16:creationId xmlns:a16="http://schemas.microsoft.com/office/drawing/2014/main" id="{4052ED67-6147-B6BB-69C1-D90757C48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0109" y="1891701"/>
            <a:ext cx="900000" cy="900000"/>
          </a:xfrm>
          <a:prstGeom prst="rect">
            <a:avLst/>
          </a:prstGeom>
        </p:spPr>
      </p:pic>
      <p:pic>
        <p:nvPicPr>
          <p:cNvPr id="8" name="그림 7" descr="스케치, 그림, 지도, 텍스트이(가) 표시된 사진&#10;&#10;자동 생성된 설명">
            <a:extLst>
              <a:ext uri="{FF2B5EF4-FFF2-40B4-BE49-F238E27FC236}">
                <a16:creationId xmlns:a16="http://schemas.microsoft.com/office/drawing/2014/main" id="{BFD75CBC-1F5A-346B-8E32-8722EAA9E9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0109" y="2908430"/>
            <a:ext cx="900000" cy="900000"/>
          </a:xfrm>
          <a:prstGeom prst="rect">
            <a:avLst/>
          </a:prstGeom>
        </p:spPr>
      </p:pic>
      <p:pic>
        <p:nvPicPr>
          <p:cNvPr id="10" name="그림 9" descr="스케치, 그림, 흑백, 지도이(가) 표시된 사진&#10;&#10;자동 생성된 설명">
            <a:extLst>
              <a:ext uri="{FF2B5EF4-FFF2-40B4-BE49-F238E27FC236}">
                <a16:creationId xmlns:a16="http://schemas.microsoft.com/office/drawing/2014/main" id="{483F7C3A-D1FC-7F89-3E69-2E86A24B33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0109" y="3925159"/>
            <a:ext cx="900000" cy="900000"/>
          </a:xfrm>
          <a:prstGeom prst="rect">
            <a:avLst/>
          </a:prstGeom>
        </p:spPr>
      </p:pic>
      <p:pic>
        <p:nvPicPr>
          <p:cNvPr id="12" name="그림 11" descr="스케치, 그림, 흑백, 지도이(가) 표시된 사진&#10;&#10;자동 생성된 설명">
            <a:extLst>
              <a:ext uri="{FF2B5EF4-FFF2-40B4-BE49-F238E27FC236}">
                <a16:creationId xmlns:a16="http://schemas.microsoft.com/office/drawing/2014/main" id="{574C98C8-9864-3C1E-435C-0D595FF24C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9702" y="874972"/>
            <a:ext cx="900000" cy="900000"/>
          </a:xfrm>
          <a:prstGeom prst="rect">
            <a:avLst/>
          </a:prstGeom>
        </p:spPr>
      </p:pic>
      <p:pic>
        <p:nvPicPr>
          <p:cNvPr id="14" name="그림 13" descr="그림, 스케치, 지도, 흑백이(가) 표시된 사진&#10;&#10;자동 생성된 설명">
            <a:extLst>
              <a:ext uri="{FF2B5EF4-FFF2-40B4-BE49-F238E27FC236}">
                <a16:creationId xmlns:a16="http://schemas.microsoft.com/office/drawing/2014/main" id="{3542D171-D926-D411-66F6-F47AFFB494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99702" y="1891701"/>
            <a:ext cx="900000" cy="900000"/>
          </a:xfrm>
          <a:prstGeom prst="rect">
            <a:avLst/>
          </a:prstGeom>
        </p:spPr>
      </p:pic>
      <p:pic>
        <p:nvPicPr>
          <p:cNvPr id="16" name="그림 15" descr="스케치, 그림, 흑백, 예술이(가) 표시된 사진&#10;&#10;자동 생성된 설명">
            <a:extLst>
              <a:ext uri="{FF2B5EF4-FFF2-40B4-BE49-F238E27FC236}">
                <a16:creationId xmlns:a16="http://schemas.microsoft.com/office/drawing/2014/main" id="{260848ED-F95C-9764-6777-63856C9CF1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99702" y="2908430"/>
            <a:ext cx="900000" cy="900000"/>
          </a:xfrm>
          <a:prstGeom prst="rect">
            <a:avLst/>
          </a:prstGeom>
        </p:spPr>
      </p:pic>
      <p:pic>
        <p:nvPicPr>
          <p:cNvPr id="18" name="그림 17" descr="스케치, 그림, 예술, 흑백이(가) 표시된 사진&#10;&#10;자동 생성된 설명">
            <a:extLst>
              <a:ext uri="{FF2B5EF4-FFF2-40B4-BE49-F238E27FC236}">
                <a16:creationId xmlns:a16="http://schemas.microsoft.com/office/drawing/2014/main" id="{3C0E9C49-37D3-6065-4DAB-99AB47D5EED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99702" y="3925159"/>
            <a:ext cx="900000" cy="900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546A40F4-76F7-820E-89C9-654E8D4FEE20}"/>
              </a:ext>
            </a:extLst>
          </p:cNvPr>
          <p:cNvSpPr/>
          <p:nvPr/>
        </p:nvSpPr>
        <p:spPr>
          <a:xfrm>
            <a:off x="1622335" y="800631"/>
            <a:ext cx="2042734" cy="4116539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350C3A25-ECF6-FF13-90D9-81D384A8FE49}"/>
              </a:ext>
            </a:extLst>
          </p:cNvPr>
          <p:cNvSpPr/>
          <p:nvPr/>
        </p:nvSpPr>
        <p:spPr>
          <a:xfrm>
            <a:off x="3774662" y="2712977"/>
            <a:ext cx="447524" cy="291846"/>
          </a:xfrm>
          <a:prstGeom prst="rightArrow">
            <a:avLst/>
          </a:prstGeom>
          <a:solidFill>
            <a:srgbClr val="19264B"/>
          </a:solidFill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147ABE2-05FD-9395-36EC-DAB2982DD2A7}"/>
              </a:ext>
            </a:extLst>
          </p:cNvPr>
          <p:cNvSpPr/>
          <p:nvPr/>
        </p:nvSpPr>
        <p:spPr>
          <a:xfrm>
            <a:off x="4331779" y="2410021"/>
            <a:ext cx="1813131" cy="897757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4F0806-AE06-7E0E-D295-D2EF8414922A}"/>
              </a:ext>
            </a:extLst>
          </p:cNvPr>
          <p:cNvSpPr txBox="1"/>
          <p:nvPr/>
        </p:nvSpPr>
        <p:spPr>
          <a:xfrm>
            <a:off x="4362049" y="2489567"/>
            <a:ext cx="17525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뇌동맥류 여부 판단</a:t>
            </a:r>
            <a:endParaRPr lang="en-US" altLang="ko-KR" b="1" dirty="0"/>
          </a:p>
          <a:p>
            <a:pPr algn="ctr"/>
            <a:r>
              <a:rPr lang="en-US" altLang="ko-KR" dirty="0"/>
              <a:t>True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</a:p>
          <a:p>
            <a:pPr algn="ctr"/>
            <a:r>
              <a:rPr lang="en-US" altLang="ko-KR" dirty="0"/>
              <a:t>False : 0</a:t>
            </a:r>
            <a:endParaRPr lang="ko-KR" altLang="en-US" dirty="0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CF17EE18-94FA-C44E-1830-D364A9E47794}"/>
              </a:ext>
            </a:extLst>
          </p:cNvPr>
          <p:cNvSpPr/>
          <p:nvPr/>
        </p:nvSpPr>
        <p:spPr>
          <a:xfrm>
            <a:off x="6254503" y="2712976"/>
            <a:ext cx="447524" cy="291846"/>
          </a:xfrm>
          <a:prstGeom prst="rightArrow">
            <a:avLst/>
          </a:prstGeom>
          <a:solidFill>
            <a:srgbClr val="19264B"/>
          </a:solidFill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9899522-2617-3AC2-7808-137FBBF71EB4}"/>
              </a:ext>
            </a:extLst>
          </p:cNvPr>
          <p:cNvSpPr/>
          <p:nvPr/>
        </p:nvSpPr>
        <p:spPr>
          <a:xfrm>
            <a:off x="6811620" y="800630"/>
            <a:ext cx="1813131" cy="4116539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C3A020-C4E8-E6A7-B7DE-6769BFF31419}"/>
              </a:ext>
            </a:extLst>
          </p:cNvPr>
          <p:cNvSpPr txBox="1"/>
          <p:nvPr/>
        </p:nvSpPr>
        <p:spPr>
          <a:xfrm>
            <a:off x="6841890" y="766018"/>
            <a:ext cx="1752589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뇌동맥류 위치 판단</a:t>
            </a:r>
            <a:endParaRPr lang="en-US" altLang="ko-KR" b="1" dirty="0"/>
          </a:p>
          <a:p>
            <a:pPr algn="ctr"/>
            <a:r>
              <a:rPr lang="en-US" altLang="ko-KR" sz="1200" dirty="0"/>
              <a:t>L_ICA</a:t>
            </a:r>
          </a:p>
          <a:p>
            <a:pPr algn="ctr"/>
            <a:r>
              <a:rPr lang="en-US" altLang="ko-KR" sz="1200" dirty="0"/>
              <a:t>R_ICA</a:t>
            </a:r>
          </a:p>
          <a:p>
            <a:pPr algn="ctr"/>
            <a:r>
              <a:rPr lang="en-US" altLang="ko-KR" sz="1200" dirty="0"/>
              <a:t>L_PCOM</a:t>
            </a:r>
          </a:p>
          <a:p>
            <a:pPr algn="ctr"/>
            <a:r>
              <a:rPr lang="en-US" altLang="ko-KR" sz="1200" dirty="0"/>
              <a:t>R_PCOM</a:t>
            </a:r>
          </a:p>
          <a:p>
            <a:pPr algn="ctr"/>
            <a:r>
              <a:rPr lang="en-US" altLang="ko-KR" sz="1200" dirty="0" err="1"/>
              <a:t>L_AntChor</a:t>
            </a:r>
            <a:endParaRPr lang="en-US" altLang="ko-KR" sz="1200" dirty="0"/>
          </a:p>
          <a:p>
            <a:pPr algn="ctr"/>
            <a:r>
              <a:rPr lang="en-US" altLang="ko-KR" sz="1200" dirty="0" err="1"/>
              <a:t>R_AntChor</a:t>
            </a:r>
            <a:endParaRPr lang="en-US" altLang="ko-KR" sz="1200" dirty="0"/>
          </a:p>
          <a:p>
            <a:pPr algn="ctr"/>
            <a:r>
              <a:rPr lang="en-US" altLang="ko-KR" sz="1200" dirty="0"/>
              <a:t>L_ACA</a:t>
            </a:r>
          </a:p>
          <a:p>
            <a:pPr algn="ctr"/>
            <a:r>
              <a:rPr lang="en-US" altLang="ko-KR" sz="1200" dirty="0"/>
              <a:t>R_ACA</a:t>
            </a:r>
          </a:p>
          <a:p>
            <a:pPr algn="ctr"/>
            <a:r>
              <a:rPr lang="en-US" altLang="ko-KR" sz="1200" dirty="0"/>
              <a:t>L_ACOM</a:t>
            </a:r>
          </a:p>
          <a:p>
            <a:pPr algn="ctr"/>
            <a:r>
              <a:rPr lang="en-US" altLang="ko-KR" sz="1200" dirty="0"/>
              <a:t>R_ACOM</a:t>
            </a:r>
          </a:p>
          <a:p>
            <a:pPr algn="ctr"/>
            <a:r>
              <a:rPr lang="en-US" altLang="ko-KR" sz="1200" dirty="0"/>
              <a:t>L_MCA</a:t>
            </a:r>
          </a:p>
          <a:p>
            <a:pPr algn="ctr"/>
            <a:r>
              <a:rPr lang="en-US" altLang="ko-KR" sz="1200" dirty="0"/>
              <a:t>R_MCA</a:t>
            </a:r>
          </a:p>
          <a:p>
            <a:pPr algn="ctr"/>
            <a:r>
              <a:rPr lang="en-US" altLang="ko-KR" sz="1200" dirty="0"/>
              <a:t>L_VA</a:t>
            </a:r>
          </a:p>
          <a:p>
            <a:pPr algn="ctr"/>
            <a:r>
              <a:rPr lang="en-US" altLang="ko-KR" sz="1200" dirty="0"/>
              <a:t>R_VA</a:t>
            </a:r>
          </a:p>
          <a:p>
            <a:pPr algn="ctr"/>
            <a:r>
              <a:rPr lang="en-US" altLang="ko-KR" sz="1200" dirty="0"/>
              <a:t>L_PICA</a:t>
            </a:r>
          </a:p>
          <a:p>
            <a:pPr algn="ctr"/>
            <a:r>
              <a:rPr lang="en-US" altLang="ko-KR" sz="1200" dirty="0"/>
              <a:t>R_PICA</a:t>
            </a:r>
          </a:p>
          <a:p>
            <a:pPr algn="ctr"/>
            <a:r>
              <a:rPr lang="en-US" altLang="ko-KR" sz="1200" dirty="0"/>
              <a:t>L_SCA</a:t>
            </a:r>
          </a:p>
          <a:p>
            <a:pPr algn="ctr"/>
            <a:r>
              <a:rPr lang="en-US" altLang="ko-KR" sz="1200" dirty="0"/>
              <a:t>R_SCA</a:t>
            </a:r>
          </a:p>
          <a:p>
            <a:pPr algn="ctr"/>
            <a:r>
              <a:rPr lang="en-US" altLang="ko-KR" sz="1200" dirty="0"/>
              <a:t>BA</a:t>
            </a:r>
          </a:p>
          <a:p>
            <a:pPr algn="ctr"/>
            <a:r>
              <a:rPr lang="en-US" altLang="ko-KR" sz="1200" dirty="0"/>
              <a:t>L_PCA</a:t>
            </a:r>
          </a:p>
          <a:p>
            <a:pPr algn="ctr"/>
            <a:r>
              <a:rPr lang="en-US" altLang="ko-KR" sz="1200" dirty="0"/>
              <a:t>R_PCA</a:t>
            </a:r>
          </a:p>
        </p:txBody>
      </p:sp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9B2CB4C-6127-CBB3-840C-9AE782E08FA1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Regression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실험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(Original)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333589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2AAB90EC-E8EF-981B-CF6E-BED2C5114FEB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Regression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실험 결과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91F684-2056-2C1F-9E64-1C7C0369F897}"/>
              </a:ext>
            </a:extLst>
          </p:cNvPr>
          <p:cNvSpPr txBox="1"/>
          <p:nvPr/>
        </p:nvSpPr>
        <p:spPr>
          <a:xfrm>
            <a:off x="1261216" y="901661"/>
            <a:ext cx="1132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VGG</a:t>
            </a:r>
          </a:p>
          <a:p>
            <a:pPr algn="ctr"/>
            <a:r>
              <a:rPr lang="ko-KR" altLang="en-US" dirty="0"/>
              <a:t>정확도 </a:t>
            </a:r>
            <a:r>
              <a:rPr lang="en-US" altLang="ko-KR" dirty="0"/>
              <a:t>33%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9D985D-D824-7C17-98D5-B26B472CE99E}"/>
              </a:ext>
            </a:extLst>
          </p:cNvPr>
          <p:cNvSpPr txBox="1"/>
          <p:nvPr/>
        </p:nvSpPr>
        <p:spPr>
          <a:xfrm>
            <a:off x="1261216" y="2263973"/>
            <a:ext cx="1132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/>
              <a:t>ResNet</a:t>
            </a:r>
            <a:endParaRPr lang="en-US" altLang="ko-KR" dirty="0"/>
          </a:p>
          <a:p>
            <a:pPr algn="ctr"/>
            <a:r>
              <a:rPr lang="ko-KR" altLang="en-US" dirty="0"/>
              <a:t>정확도 </a:t>
            </a:r>
            <a:r>
              <a:rPr lang="en-US" altLang="ko-KR" dirty="0"/>
              <a:t>75%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41F4D-8777-7721-F38A-FD5FA5482BFB}"/>
              </a:ext>
            </a:extLst>
          </p:cNvPr>
          <p:cNvSpPr txBox="1"/>
          <p:nvPr/>
        </p:nvSpPr>
        <p:spPr>
          <a:xfrm>
            <a:off x="1261216" y="3626285"/>
            <a:ext cx="1132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/>
              <a:t>EfficientNet</a:t>
            </a:r>
            <a:endParaRPr lang="en-US" altLang="ko-KR" dirty="0"/>
          </a:p>
          <a:p>
            <a:pPr algn="ctr"/>
            <a:r>
              <a:rPr lang="ko-KR" altLang="en-US" dirty="0"/>
              <a:t>정확도 </a:t>
            </a:r>
            <a:r>
              <a:rPr lang="en-US" altLang="ko-KR" dirty="0"/>
              <a:t>74%</a:t>
            </a:r>
            <a:endParaRPr lang="ko-KR" altLang="en-US" dirty="0"/>
          </a:p>
        </p:txBody>
      </p:sp>
      <p:pic>
        <p:nvPicPr>
          <p:cNvPr id="5130" name="Picture 10" descr="Review: ResNet — Winner of ILSVRC 2015 (Image Classification, Localization,  Detection) | by Sik-Ho Tsang | Towards Data Science">
            <a:extLst>
              <a:ext uri="{FF2B5EF4-FFF2-40B4-BE49-F238E27FC236}">
                <a16:creationId xmlns:a16="http://schemas.microsoft.com/office/drawing/2014/main" id="{E79CB13A-60D0-74F5-8930-A04393269A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090"/>
          <a:stretch/>
        </p:blipFill>
        <p:spPr bwMode="auto">
          <a:xfrm>
            <a:off x="2378028" y="765106"/>
            <a:ext cx="6593102" cy="925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Review: ResNet — Winner of ILSVRC 2015 (Image Classification, Localization,  Detection) | by Sik-Ho Tsang | Towards Data Science">
            <a:extLst>
              <a:ext uri="{FF2B5EF4-FFF2-40B4-BE49-F238E27FC236}">
                <a16:creationId xmlns:a16="http://schemas.microsoft.com/office/drawing/2014/main" id="{552B49DB-270B-EB99-F6A4-193C83FABB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4" b="66676"/>
          <a:stretch/>
        </p:blipFill>
        <p:spPr bwMode="auto">
          <a:xfrm>
            <a:off x="2378030" y="2108973"/>
            <a:ext cx="6593097" cy="925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EfficientNet: Improving Accuracy and Efficiency through AutoML and Model  Scaling – Google Research Blog">
            <a:extLst>
              <a:ext uri="{FF2B5EF4-FFF2-40B4-BE49-F238E27FC236}">
                <a16:creationId xmlns:a16="http://schemas.microsoft.com/office/drawing/2014/main" id="{5F28CEAC-238E-786B-0CCB-CFCB29FFB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029" y="3358515"/>
            <a:ext cx="6593098" cy="135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743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66;p14">
            <a:extLst>
              <a:ext uri="{FF2B5EF4-FFF2-40B4-BE49-F238E27FC236}">
                <a16:creationId xmlns:a16="http://schemas.microsoft.com/office/drawing/2014/main" id="{1394CD0F-2207-F251-940C-A377D3372F5E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Future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Works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EF2492-40EF-1290-9860-A5776DEE3F26}"/>
              </a:ext>
            </a:extLst>
          </p:cNvPr>
          <p:cNvSpPr txBox="1"/>
          <p:nvPr/>
        </p:nvSpPr>
        <p:spPr>
          <a:xfrm>
            <a:off x="1822450" y="1438619"/>
            <a:ext cx="5032147" cy="22662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2000" dirty="0"/>
              <a:t>다른 </a:t>
            </a:r>
            <a:r>
              <a:rPr lang="en-US" altLang="ko-KR" sz="2000" dirty="0"/>
              <a:t>CNN </a:t>
            </a:r>
            <a:r>
              <a:rPr lang="ko-KR" altLang="en-US" sz="2000" dirty="0"/>
              <a:t>모델들을 사용하여 성능 검증</a:t>
            </a:r>
            <a:endParaRPr lang="en-US" altLang="ko-KR" sz="2000" dirty="0"/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en-US" altLang="ko-KR" sz="2000" dirty="0"/>
              <a:t>Overfitting</a:t>
            </a:r>
            <a:r>
              <a:rPr lang="ko-KR" altLang="en-US" sz="2000" dirty="0"/>
              <a:t> 해결</a:t>
            </a:r>
            <a:endParaRPr lang="en-US" altLang="ko-KR" sz="2000" dirty="0"/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2000" dirty="0"/>
              <a:t>데이터 증강</a:t>
            </a:r>
          </a:p>
        </p:txBody>
      </p:sp>
    </p:spTree>
    <p:extLst>
      <p:ext uri="{BB962C8B-B14F-4D97-AF65-F5344CB8AC3E}">
        <p14:creationId xmlns:p14="http://schemas.microsoft.com/office/powerpoint/2010/main" val="1776008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628800" y="2258218"/>
            <a:ext cx="4979400" cy="627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rgbClr val="19264B"/>
                </a:solidFill>
              </a:rPr>
              <a:t>Thank</a:t>
            </a:r>
            <a:r>
              <a:rPr lang="ko-KR" altLang="en-US" sz="2500" b="1" dirty="0">
                <a:solidFill>
                  <a:srgbClr val="19264B"/>
                </a:solidFill>
              </a:rPr>
              <a:t> </a:t>
            </a:r>
            <a:r>
              <a:rPr lang="en-US" altLang="ko-KR" sz="2500" b="1" dirty="0">
                <a:solidFill>
                  <a:srgbClr val="19264B"/>
                </a:solidFill>
              </a:rPr>
              <a:t>you</a:t>
            </a:r>
            <a:endParaRPr sz="2500" b="1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6586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</a:t>
            </a:r>
            <a:r>
              <a:rPr lang="ko-KR" altLang="en-US" dirty="0" err="1"/>
              <a:t>오용희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이</a:t>
            </a:r>
            <a:r>
              <a:rPr lang="ko-KR" altLang="en-US" dirty="0"/>
              <a:t>규원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정서현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ko-KR" altLang="en-US" dirty="0" err="1"/>
              <a:t>스터디원</a:t>
            </a:r>
            <a:r>
              <a:rPr lang="ko-KR" altLang="en-US" dirty="0"/>
              <a:t> </a:t>
            </a:r>
            <a:r>
              <a:rPr lang="en-US" altLang="ko-KR" dirty="0"/>
              <a:t>4 : </a:t>
            </a:r>
            <a:r>
              <a:rPr lang="ko-KR" altLang="en-US" dirty="0"/>
              <a:t>최시우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그림 2" descr="실내, 사람, 벽, 컴퓨터이(가) 표시된 사진&#10;&#10;자동 생성된 설명">
            <a:extLst>
              <a:ext uri="{FF2B5EF4-FFF2-40B4-BE49-F238E27FC236}">
                <a16:creationId xmlns:a16="http://schemas.microsoft.com/office/drawing/2014/main" id="{55CE6B93-677A-7371-60BC-374F67F88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250" y="1262100"/>
            <a:ext cx="4293069" cy="3414600"/>
          </a:xfrm>
          <a:prstGeom prst="rect">
            <a:avLst/>
          </a:prstGeom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noFill/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6;p14">
            <a:extLst>
              <a:ext uri="{FF2B5EF4-FFF2-40B4-BE49-F238E27FC236}">
                <a16:creationId xmlns:a16="http://schemas.microsoft.com/office/drawing/2014/main" id="{EBA2D605-AB1D-8AB8-21A2-88CCCA811E3D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프로젝트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그림, 스케치, 지도, 예술이(가) 표시된 사진&#10;&#10;자동 생성된 설명">
            <a:extLst>
              <a:ext uri="{FF2B5EF4-FFF2-40B4-BE49-F238E27FC236}">
                <a16:creationId xmlns:a16="http://schemas.microsoft.com/office/drawing/2014/main" id="{242ACB93-DD48-F408-2835-2429D7C03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0109" y="874972"/>
            <a:ext cx="900000" cy="900000"/>
          </a:xfrm>
          <a:prstGeom prst="rect">
            <a:avLst/>
          </a:prstGeom>
        </p:spPr>
      </p:pic>
      <p:pic>
        <p:nvPicPr>
          <p:cNvPr id="6" name="그림 5" descr="스케치, 그림, 나무, 흑백이(가) 표시된 사진&#10;&#10;자동 생성된 설명">
            <a:extLst>
              <a:ext uri="{FF2B5EF4-FFF2-40B4-BE49-F238E27FC236}">
                <a16:creationId xmlns:a16="http://schemas.microsoft.com/office/drawing/2014/main" id="{4052ED67-6147-B6BB-69C1-D90757C48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0109" y="1891701"/>
            <a:ext cx="900000" cy="900000"/>
          </a:xfrm>
          <a:prstGeom prst="rect">
            <a:avLst/>
          </a:prstGeom>
        </p:spPr>
      </p:pic>
      <p:pic>
        <p:nvPicPr>
          <p:cNvPr id="8" name="그림 7" descr="스케치, 그림, 지도, 텍스트이(가) 표시된 사진&#10;&#10;자동 생성된 설명">
            <a:extLst>
              <a:ext uri="{FF2B5EF4-FFF2-40B4-BE49-F238E27FC236}">
                <a16:creationId xmlns:a16="http://schemas.microsoft.com/office/drawing/2014/main" id="{BFD75CBC-1F5A-346B-8E32-8722EAA9E9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0109" y="2908430"/>
            <a:ext cx="900000" cy="900000"/>
          </a:xfrm>
          <a:prstGeom prst="rect">
            <a:avLst/>
          </a:prstGeom>
        </p:spPr>
      </p:pic>
      <p:pic>
        <p:nvPicPr>
          <p:cNvPr id="10" name="그림 9" descr="스케치, 그림, 흑백, 지도이(가) 표시된 사진&#10;&#10;자동 생성된 설명">
            <a:extLst>
              <a:ext uri="{FF2B5EF4-FFF2-40B4-BE49-F238E27FC236}">
                <a16:creationId xmlns:a16="http://schemas.microsoft.com/office/drawing/2014/main" id="{483F7C3A-D1FC-7F89-3E69-2E86A24B33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0109" y="3925159"/>
            <a:ext cx="900000" cy="900000"/>
          </a:xfrm>
          <a:prstGeom prst="rect">
            <a:avLst/>
          </a:prstGeom>
        </p:spPr>
      </p:pic>
      <p:pic>
        <p:nvPicPr>
          <p:cNvPr id="12" name="그림 11" descr="스케치, 그림, 흑백, 지도이(가) 표시된 사진&#10;&#10;자동 생성된 설명">
            <a:extLst>
              <a:ext uri="{FF2B5EF4-FFF2-40B4-BE49-F238E27FC236}">
                <a16:creationId xmlns:a16="http://schemas.microsoft.com/office/drawing/2014/main" id="{574C98C8-9864-3C1E-435C-0D595FF24C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9702" y="874972"/>
            <a:ext cx="900000" cy="900000"/>
          </a:xfrm>
          <a:prstGeom prst="rect">
            <a:avLst/>
          </a:prstGeom>
        </p:spPr>
      </p:pic>
      <p:pic>
        <p:nvPicPr>
          <p:cNvPr id="14" name="그림 13" descr="그림, 스케치, 지도, 흑백이(가) 표시된 사진&#10;&#10;자동 생성된 설명">
            <a:extLst>
              <a:ext uri="{FF2B5EF4-FFF2-40B4-BE49-F238E27FC236}">
                <a16:creationId xmlns:a16="http://schemas.microsoft.com/office/drawing/2014/main" id="{3542D171-D926-D411-66F6-F47AFFB494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99702" y="1891701"/>
            <a:ext cx="900000" cy="900000"/>
          </a:xfrm>
          <a:prstGeom prst="rect">
            <a:avLst/>
          </a:prstGeom>
        </p:spPr>
      </p:pic>
      <p:pic>
        <p:nvPicPr>
          <p:cNvPr id="16" name="그림 15" descr="스케치, 그림, 흑백, 예술이(가) 표시된 사진&#10;&#10;자동 생성된 설명">
            <a:extLst>
              <a:ext uri="{FF2B5EF4-FFF2-40B4-BE49-F238E27FC236}">
                <a16:creationId xmlns:a16="http://schemas.microsoft.com/office/drawing/2014/main" id="{260848ED-F95C-9764-6777-63856C9CF1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99702" y="2908430"/>
            <a:ext cx="900000" cy="900000"/>
          </a:xfrm>
          <a:prstGeom prst="rect">
            <a:avLst/>
          </a:prstGeom>
        </p:spPr>
      </p:pic>
      <p:pic>
        <p:nvPicPr>
          <p:cNvPr id="18" name="그림 17" descr="스케치, 그림, 예술, 흑백이(가) 표시된 사진&#10;&#10;자동 생성된 설명">
            <a:extLst>
              <a:ext uri="{FF2B5EF4-FFF2-40B4-BE49-F238E27FC236}">
                <a16:creationId xmlns:a16="http://schemas.microsoft.com/office/drawing/2014/main" id="{3C0E9C49-37D3-6065-4DAB-99AB47D5EED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99702" y="3925159"/>
            <a:ext cx="900000" cy="900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546A40F4-76F7-820E-89C9-654E8D4FEE20}"/>
              </a:ext>
            </a:extLst>
          </p:cNvPr>
          <p:cNvSpPr/>
          <p:nvPr/>
        </p:nvSpPr>
        <p:spPr>
          <a:xfrm>
            <a:off x="1622335" y="800631"/>
            <a:ext cx="2042734" cy="4116539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350C3A25-ECF6-FF13-90D9-81D384A8FE49}"/>
              </a:ext>
            </a:extLst>
          </p:cNvPr>
          <p:cNvSpPr/>
          <p:nvPr/>
        </p:nvSpPr>
        <p:spPr>
          <a:xfrm>
            <a:off x="3774662" y="2712977"/>
            <a:ext cx="447524" cy="291846"/>
          </a:xfrm>
          <a:prstGeom prst="rightArrow">
            <a:avLst/>
          </a:prstGeom>
          <a:solidFill>
            <a:srgbClr val="19264B"/>
          </a:solidFill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147ABE2-05FD-9395-36EC-DAB2982DD2A7}"/>
              </a:ext>
            </a:extLst>
          </p:cNvPr>
          <p:cNvSpPr/>
          <p:nvPr/>
        </p:nvSpPr>
        <p:spPr>
          <a:xfrm>
            <a:off x="4331779" y="2410021"/>
            <a:ext cx="1813131" cy="897757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4F0806-AE06-7E0E-D295-D2EF8414922A}"/>
              </a:ext>
            </a:extLst>
          </p:cNvPr>
          <p:cNvSpPr txBox="1"/>
          <p:nvPr/>
        </p:nvSpPr>
        <p:spPr>
          <a:xfrm>
            <a:off x="4362049" y="2489567"/>
            <a:ext cx="17525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뇌동맥류 여부 판단</a:t>
            </a:r>
            <a:endParaRPr lang="en-US" altLang="ko-KR" b="1" dirty="0"/>
          </a:p>
          <a:p>
            <a:pPr algn="ctr"/>
            <a:r>
              <a:rPr lang="en-US" altLang="ko-KR" dirty="0"/>
              <a:t>True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</a:p>
          <a:p>
            <a:pPr algn="ctr"/>
            <a:r>
              <a:rPr lang="en-US" altLang="ko-KR" dirty="0"/>
              <a:t>False : 0</a:t>
            </a:r>
            <a:endParaRPr lang="ko-KR" altLang="en-US" dirty="0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CF17EE18-94FA-C44E-1830-D364A9E47794}"/>
              </a:ext>
            </a:extLst>
          </p:cNvPr>
          <p:cNvSpPr/>
          <p:nvPr/>
        </p:nvSpPr>
        <p:spPr>
          <a:xfrm>
            <a:off x="6254503" y="2712976"/>
            <a:ext cx="447524" cy="291846"/>
          </a:xfrm>
          <a:prstGeom prst="rightArrow">
            <a:avLst/>
          </a:prstGeom>
          <a:solidFill>
            <a:srgbClr val="19264B"/>
          </a:solidFill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9899522-2617-3AC2-7808-137FBBF71EB4}"/>
              </a:ext>
            </a:extLst>
          </p:cNvPr>
          <p:cNvSpPr/>
          <p:nvPr/>
        </p:nvSpPr>
        <p:spPr>
          <a:xfrm>
            <a:off x="6811620" y="800630"/>
            <a:ext cx="1813131" cy="4116539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C3A020-C4E8-E6A7-B7DE-6769BFF31419}"/>
              </a:ext>
            </a:extLst>
          </p:cNvPr>
          <p:cNvSpPr txBox="1"/>
          <p:nvPr/>
        </p:nvSpPr>
        <p:spPr>
          <a:xfrm>
            <a:off x="6841890" y="766018"/>
            <a:ext cx="1752589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뇌동맥류 위치 판단</a:t>
            </a:r>
            <a:endParaRPr lang="en-US" altLang="ko-KR" b="1" dirty="0"/>
          </a:p>
          <a:p>
            <a:pPr algn="ctr"/>
            <a:r>
              <a:rPr lang="en-US" altLang="ko-KR" sz="1200" dirty="0"/>
              <a:t>L_ICA</a:t>
            </a:r>
          </a:p>
          <a:p>
            <a:pPr algn="ctr"/>
            <a:r>
              <a:rPr lang="en-US" altLang="ko-KR" sz="1200" dirty="0"/>
              <a:t>R_ICA</a:t>
            </a:r>
          </a:p>
          <a:p>
            <a:pPr algn="ctr"/>
            <a:r>
              <a:rPr lang="en-US" altLang="ko-KR" sz="1200" dirty="0"/>
              <a:t>L_PCOM</a:t>
            </a:r>
          </a:p>
          <a:p>
            <a:pPr algn="ctr"/>
            <a:r>
              <a:rPr lang="en-US" altLang="ko-KR" sz="1200" dirty="0"/>
              <a:t>R_PCOM</a:t>
            </a:r>
          </a:p>
          <a:p>
            <a:pPr algn="ctr"/>
            <a:r>
              <a:rPr lang="en-US" altLang="ko-KR" sz="1200" dirty="0" err="1"/>
              <a:t>L_AntChor</a:t>
            </a:r>
            <a:endParaRPr lang="en-US" altLang="ko-KR" sz="1200" dirty="0"/>
          </a:p>
          <a:p>
            <a:pPr algn="ctr"/>
            <a:r>
              <a:rPr lang="en-US" altLang="ko-KR" sz="1200" dirty="0" err="1"/>
              <a:t>R_AntChor</a:t>
            </a:r>
            <a:endParaRPr lang="en-US" altLang="ko-KR" sz="1200" dirty="0"/>
          </a:p>
          <a:p>
            <a:pPr algn="ctr"/>
            <a:r>
              <a:rPr lang="en-US" altLang="ko-KR" sz="1200" dirty="0"/>
              <a:t>L_ACA</a:t>
            </a:r>
          </a:p>
          <a:p>
            <a:pPr algn="ctr"/>
            <a:r>
              <a:rPr lang="en-US" altLang="ko-KR" sz="1200" dirty="0"/>
              <a:t>R_ACA</a:t>
            </a:r>
          </a:p>
          <a:p>
            <a:pPr algn="ctr"/>
            <a:r>
              <a:rPr lang="en-US" altLang="ko-KR" sz="1200" dirty="0"/>
              <a:t>L_ACOM</a:t>
            </a:r>
          </a:p>
          <a:p>
            <a:pPr algn="ctr"/>
            <a:r>
              <a:rPr lang="en-US" altLang="ko-KR" sz="1200" dirty="0"/>
              <a:t>R_ACOM</a:t>
            </a:r>
          </a:p>
          <a:p>
            <a:pPr algn="ctr"/>
            <a:r>
              <a:rPr lang="en-US" altLang="ko-KR" sz="1200" dirty="0"/>
              <a:t>L_MCA</a:t>
            </a:r>
          </a:p>
          <a:p>
            <a:pPr algn="ctr"/>
            <a:r>
              <a:rPr lang="en-US" altLang="ko-KR" sz="1200" dirty="0"/>
              <a:t>R_MCA</a:t>
            </a:r>
          </a:p>
          <a:p>
            <a:pPr algn="ctr"/>
            <a:r>
              <a:rPr lang="en-US" altLang="ko-KR" sz="1200" dirty="0"/>
              <a:t>L_VA</a:t>
            </a:r>
          </a:p>
          <a:p>
            <a:pPr algn="ctr"/>
            <a:r>
              <a:rPr lang="en-US" altLang="ko-KR" sz="1200" dirty="0"/>
              <a:t>R_VA</a:t>
            </a:r>
          </a:p>
          <a:p>
            <a:pPr algn="ctr"/>
            <a:r>
              <a:rPr lang="en-US" altLang="ko-KR" sz="1200" dirty="0"/>
              <a:t>L_PICA</a:t>
            </a:r>
          </a:p>
          <a:p>
            <a:pPr algn="ctr"/>
            <a:r>
              <a:rPr lang="en-US" altLang="ko-KR" sz="1200" dirty="0"/>
              <a:t>R_PICA</a:t>
            </a:r>
          </a:p>
          <a:p>
            <a:pPr algn="ctr"/>
            <a:r>
              <a:rPr lang="en-US" altLang="ko-KR" sz="1200" dirty="0"/>
              <a:t>L_SCA</a:t>
            </a:r>
          </a:p>
          <a:p>
            <a:pPr algn="ctr"/>
            <a:r>
              <a:rPr lang="en-US" altLang="ko-KR" sz="1200" dirty="0"/>
              <a:t>R_SCA</a:t>
            </a:r>
          </a:p>
          <a:p>
            <a:pPr algn="ctr"/>
            <a:r>
              <a:rPr lang="en-US" altLang="ko-KR" sz="1200" dirty="0"/>
              <a:t>BA</a:t>
            </a:r>
          </a:p>
          <a:p>
            <a:pPr algn="ctr"/>
            <a:r>
              <a:rPr lang="en-US" altLang="ko-KR" sz="1200" dirty="0"/>
              <a:t>L_PCA</a:t>
            </a:r>
          </a:p>
          <a:p>
            <a:pPr algn="ctr"/>
            <a:r>
              <a:rPr lang="en-US" altLang="ko-KR" sz="1200" dirty="0"/>
              <a:t>R_PCA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Aneurysm DSA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6BB2CA-7C66-3F7D-FBA3-F6ADF754C5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9855"/>
          <a:stretch/>
        </p:blipFill>
        <p:spPr>
          <a:xfrm>
            <a:off x="1408975" y="2142962"/>
            <a:ext cx="7480689" cy="21280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0A5ECAE-EB88-22B6-8E7E-289A615F0C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8975" y="845454"/>
            <a:ext cx="7480689" cy="12528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DA9F26A-A822-78A0-D257-BB2A6AB359D4}"/>
              </a:ext>
            </a:extLst>
          </p:cNvPr>
          <p:cNvSpPr/>
          <p:nvPr/>
        </p:nvSpPr>
        <p:spPr>
          <a:xfrm>
            <a:off x="1390296" y="4315718"/>
            <a:ext cx="7536347" cy="637786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A03687-364A-B666-B0CB-6E9163E8F4FF}"/>
              </a:ext>
            </a:extLst>
          </p:cNvPr>
          <p:cNvSpPr txBox="1"/>
          <p:nvPr/>
        </p:nvSpPr>
        <p:spPr>
          <a:xfrm>
            <a:off x="1390283" y="4373001"/>
            <a:ext cx="7408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Nanum Gothic"/>
              </a:rPr>
              <a:t>1127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 Gothic"/>
              </a:rPr>
              <a:t>명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 Gothic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 Gothic"/>
              </a:rPr>
              <a:t>뇌동맥류 환자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 Gothic"/>
              </a:rPr>
              <a:t>: 523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 Gothic"/>
              </a:rPr>
              <a:t>명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 Gothic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 Gothic"/>
              </a:rPr>
              <a:t>의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 Gothic"/>
              </a:rPr>
              <a:t>Brain DSA Image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인당 </a:t>
            </a:r>
            <a:r>
              <a:rPr lang="en-US" altLang="ko-KR" dirty="0"/>
              <a:t>Internal Artery, Vertebral Artery //</a:t>
            </a:r>
            <a:r>
              <a:rPr lang="ko-KR" altLang="en-US" dirty="0"/>
              <a:t> 좌뇌</a:t>
            </a:r>
            <a:r>
              <a:rPr lang="en-US" altLang="ko-KR" dirty="0"/>
              <a:t>, </a:t>
            </a:r>
            <a:r>
              <a:rPr lang="ko-KR" altLang="en-US" dirty="0"/>
              <a:t>우뇌</a:t>
            </a:r>
            <a:r>
              <a:rPr lang="en-US" altLang="ko-KR" dirty="0"/>
              <a:t> // </a:t>
            </a:r>
            <a:r>
              <a:rPr lang="ko-KR" altLang="en-US" dirty="0"/>
              <a:t>정면</a:t>
            </a:r>
            <a:r>
              <a:rPr lang="en-US" altLang="ko-KR" dirty="0"/>
              <a:t>, </a:t>
            </a:r>
            <a:r>
              <a:rPr lang="ko-KR" altLang="en-US" dirty="0"/>
              <a:t>측면 이미지 </a:t>
            </a:r>
            <a:r>
              <a:rPr lang="en-US" altLang="ko-KR" dirty="0"/>
              <a:t>8</a:t>
            </a:r>
            <a:r>
              <a:rPr lang="ko-KR" altLang="en-US" dirty="0"/>
              <a:t>종류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Aneurysm 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뇌동맥류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050" name="Picture 2" descr="Triple carotid aneurysms in a patient with migraine attacks | Journal of  Neurology, Neurosurgery &amp; Psychiatry">
            <a:extLst>
              <a:ext uri="{FF2B5EF4-FFF2-40B4-BE49-F238E27FC236}">
                <a16:creationId xmlns:a16="http://schemas.microsoft.com/office/drawing/2014/main" id="{7F69AE8C-5BF0-ECBA-4BCB-F7DCEAF642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297" y="1009109"/>
            <a:ext cx="2291390" cy="228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igital subtraction angiography (DSA) (oblique projection) confirms the...  | Download Scientific Diagram">
            <a:extLst>
              <a:ext uri="{FF2B5EF4-FFF2-40B4-BE49-F238E27FC236}">
                <a16:creationId xmlns:a16="http://schemas.microsoft.com/office/drawing/2014/main" id="{5913BCEC-74C7-AA25-5B06-D754FB759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086" y="1009109"/>
            <a:ext cx="2523222" cy="2267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xtravasation from Rupturing Aneurysm Demonstrated by 3D Digital  Subtraction Angiography | American Journal of Neuroradiology">
            <a:extLst>
              <a:ext uri="{FF2B5EF4-FFF2-40B4-BE49-F238E27FC236}">
                <a16:creationId xmlns:a16="http://schemas.microsoft.com/office/drawing/2014/main" id="{A063F2DC-4413-A453-FCF4-BE7A35501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3707" y="1009108"/>
            <a:ext cx="2402937" cy="2267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C633628-AD32-3F91-DDFF-62DE2CAB295F}"/>
              </a:ext>
            </a:extLst>
          </p:cNvPr>
          <p:cNvSpPr/>
          <p:nvPr/>
        </p:nvSpPr>
        <p:spPr>
          <a:xfrm>
            <a:off x="2192138" y="1556297"/>
            <a:ext cx="466283" cy="4360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CD44934-5DCF-D9FE-5036-9BA5376EA559}"/>
              </a:ext>
            </a:extLst>
          </p:cNvPr>
          <p:cNvSpPr/>
          <p:nvPr/>
        </p:nvSpPr>
        <p:spPr>
          <a:xfrm>
            <a:off x="4649534" y="1931709"/>
            <a:ext cx="370583" cy="3270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771058-5C6B-0118-549B-A13973A1931C}"/>
              </a:ext>
            </a:extLst>
          </p:cNvPr>
          <p:cNvSpPr/>
          <p:nvPr/>
        </p:nvSpPr>
        <p:spPr>
          <a:xfrm>
            <a:off x="7066740" y="1949877"/>
            <a:ext cx="370583" cy="3270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2C87242-AE50-E219-8595-99E96F0399F2}"/>
              </a:ext>
            </a:extLst>
          </p:cNvPr>
          <p:cNvSpPr/>
          <p:nvPr/>
        </p:nvSpPr>
        <p:spPr>
          <a:xfrm>
            <a:off x="5177563" y="2476753"/>
            <a:ext cx="581340" cy="375448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90AEF67-1053-6E25-0AAC-D5AE51A8841C}"/>
              </a:ext>
            </a:extLst>
          </p:cNvPr>
          <p:cNvSpPr/>
          <p:nvPr/>
        </p:nvSpPr>
        <p:spPr>
          <a:xfrm>
            <a:off x="1390296" y="3446147"/>
            <a:ext cx="7536347" cy="1507357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1F1529-7306-1D70-ADE0-AD75EF3EB3EA}"/>
              </a:ext>
            </a:extLst>
          </p:cNvPr>
          <p:cNvSpPr txBox="1"/>
          <p:nvPr/>
        </p:nvSpPr>
        <p:spPr>
          <a:xfrm>
            <a:off x="1465569" y="3506917"/>
            <a:ext cx="42629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anum Gothic"/>
              </a:rPr>
              <a:t>뇌동맥 일부가 약해져서 그 부분이 풍선이나 꽈리처럼 부풀어 오르는 질환을 의미</a:t>
            </a:r>
            <a:endParaRPr lang="en-US" altLang="ko-KR" b="0" i="0" dirty="0">
              <a:solidFill>
                <a:srgbClr val="333333"/>
              </a:solidFill>
              <a:effectLst/>
              <a:latin typeface="Nanum Gothic"/>
            </a:endParaRPr>
          </a:p>
          <a:p>
            <a:pPr marL="285750" indent="-285750">
              <a:buFontTx/>
              <a:buChar char="-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anum Gothic"/>
              </a:rPr>
              <a:t>뇌동맥류는 주로 혈관이 큰 분지부에서 발생</a:t>
            </a:r>
            <a:endParaRPr lang="en-US" altLang="ko-KR" b="0" i="0" dirty="0">
              <a:solidFill>
                <a:srgbClr val="333333"/>
              </a:solidFill>
              <a:effectLst/>
              <a:latin typeface="Nanum Gothic"/>
            </a:endParaRPr>
          </a:p>
          <a:p>
            <a:pPr marL="285750" indent="-285750">
              <a:buFontTx/>
              <a:buChar char="-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anum Gothic"/>
              </a:rPr>
              <a:t>뇌동맥의 혈관 벽은 매우 얇으며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 Gothic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 Gothic"/>
              </a:rPr>
              <a:t>구조적으로 정상 혈관과 달라 쉽게 파열</a:t>
            </a:r>
            <a:endParaRPr lang="en-US" altLang="ko-KR" dirty="0">
              <a:solidFill>
                <a:srgbClr val="333333"/>
              </a:solidFill>
              <a:latin typeface="Nanum Gothic"/>
            </a:endParaRPr>
          </a:p>
          <a:p>
            <a:pPr marL="285750" indent="-285750">
              <a:buFontTx/>
              <a:buChar char="-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anum Gothic"/>
              </a:rPr>
              <a:t>지주막하 뇌출혈 발생 가능성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132952C-4650-6C27-E688-08E926F3EA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6265" y="3744562"/>
            <a:ext cx="3214120" cy="91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038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DSA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이미지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12C6A08-EB3C-901D-A668-B17647DA9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393" y="806723"/>
            <a:ext cx="3541501" cy="1826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655FC0E8-E68B-FB75-8F98-16CAB0DCD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232" y="802590"/>
            <a:ext cx="3541501" cy="1826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Posterior cerebral artery - Anatomy (Angiography)">
            <a:extLst>
              <a:ext uri="{FF2B5EF4-FFF2-40B4-BE49-F238E27FC236}">
                <a16:creationId xmlns:a16="http://schemas.microsoft.com/office/drawing/2014/main" id="{EBE8AA98-FD32-845D-12F9-56EBE4A25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394" y="2978610"/>
            <a:ext cx="3541498" cy="1826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Vertebral artery - Basilar artery:Cerebral angiography - Lateral view">
            <a:extLst>
              <a:ext uri="{FF2B5EF4-FFF2-40B4-BE49-F238E27FC236}">
                <a16:creationId xmlns:a16="http://schemas.microsoft.com/office/drawing/2014/main" id="{E00EC765-4C10-2938-76BD-0CA3B75B3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237" y="2978610"/>
            <a:ext cx="3541498" cy="1826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94A450-93C3-D7F3-A858-58529FCE0DB9}"/>
              </a:ext>
            </a:extLst>
          </p:cNvPr>
          <p:cNvSpPr txBox="1"/>
          <p:nvPr/>
        </p:nvSpPr>
        <p:spPr>
          <a:xfrm>
            <a:off x="1688504" y="2627598"/>
            <a:ext cx="30732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정면에서 촬영한 우뇌 </a:t>
            </a:r>
            <a:r>
              <a:rPr lang="en-US" altLang="ko-KR" dirty="0"/>
              <a:t>Internal</a:t>
            </a:r>
            <a:r>
              <a:rPr lang="ko-KR" altLang="en-US" dirty="0"/>
              <a:t> </a:t>
            </a:r>
            <a:r>
              <a:rPr lang="en-US" altLang="ko-KR" dirty="0"/>
              <a:t>Artery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0311E7-EECD-BBE3-B5E4-EEB76BAA87E5}"/>
              </a:ext>
            </a:extLst>
          </p:cNvPr>
          <p:cNvSpPr txBox="1"/>
          <p:nvPr/>
        </p:nvSpPr>
        <p:spPr>
          <a:xfrm>
            <a:off x="5613343" y="2627597"/>
            <a:ext cx="3073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측면에서 촬영한 우뇌 </a:t>
            </a:r>
            <a:r>
              <a:rPr lang="en-US" altLang="ko-KR" dirty="0"/>
              <a:t>Internal</a:t>
            </a:r>
            <a:r>
              <a:rPr lang="ko-KR" altLang="en-US" dirty="0"/>
              <a:t> </a:t>
            </a:r>
            <a:r>
              <a:rPr lang="en-US" altLang="ko-KR" dirty="0"/>
              <a:t>Artery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E83C08-65C6-0881-1F20-11A677407114}"/>
              </a:ext>
            </a:extLst>
          </p:cNvPr>
          <p:cNvSpPr txBox="1"/>
          <p:nvPr/>
        </p:nvSpPr>
        <p:spPr>
          <a:xfrm>
            <a:off x="1623583" y="4804695"/>
            <a:ext cx="3203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정면에서 촬영한 우뇌 </a:t>
            </a:r>
            <a:r>
              <a:rPr lang="en-US" altLang="ko-KR" dirty="0"/>
              <a:t>Vertebral</a:t>
            </a:r>
            <a:r>
              <a:rPr lang="ko-KR" altLang="en-US" dirty="0"/>
              <a:t> </a:t>
            </a:r>
            <a:r>
              <a:rPr lang="en-US" altLang="ko-KR" dirty="0"/>
              <a:t>Artery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E7A6D-6654-5403-4170-65162E23E297}"/>
              </a:ext>
            </a:extLst>
          </p:cNvPr>
          <p:cNvSpPr txBox="1"/>
          <p:nvPr/>
        </p:nvSpPr>
        <p:spPr>
          <a:xfrm>
            <a:off x="5548421" y="4804695"/>
            <a:ext cx="3203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측면에서 촬영한 우뇌 </a:t>
            </a:r>
            <a:r>
              <a:rPr lang="en-US" altLang="ko-KR" dirty="0"/>
              <a:t>Vertebral</a:t>
            </a:r>
            <a:r>
              <a:rPr lang="ko-KR" altLang="en-US" dirty="0"/>
              <a:t> </a:t>
            </a:r>
            <a:r>
              <a:rPr lang="en-US" altLang="ko-KR" dirty="0"/>
              <a:t>Artery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3122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2AAB90EC-E8EF-981B-CF6E-BED2C5114FEB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Object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Detection vs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 Model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6" name="Picture 8" descr="YOLO Architecture">
            <a:extLst>
              <a:ext uri="{FF2B5EF4-FFF2-40B4-BE49-F238E27FC236}">
                <a16:creationId xmlns:a16="http://schemas.microsoft.com/office/drawing/2014/main" id="{63AB25A3-569A-DAC1-4F87-F2FE63826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5791" y="875000"/>
            <a:ext cx="5954330" cy="194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EfficientNet: Improving Accuracy and Efficiency through AutoML and Model  Scaling – Google Research Blog">
            <a:extLst>
              <a:ext uri="{FF2B5EF4-FFF2-40B4-BE49-F238E27FC236}">
                <a16:creationId xmlns:a16="http://schemas.microsoft.com/office/drawing/2014/main" id="{5D95122E-03B8-E3E1-E963-20C858DA7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713" y="3178859"/>
            <a:ext cx="6027408" cy="124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3A6998-5EA9-5B44-7EFA-4BE8E06E7B97}"/>
              </a:ext>
            </a:extLst>
          </p:cNvPr>
          <p:cNvSpPr txBox="1"/>
          <p:nvPr/>
        </p:nvSpPr>
        <p:spPr>
          <a:xfrm>
            <a:off x="1353975" y="1586200"/>
            <a:ext cx="1043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Object Detection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643950-B9FE-7C87-2A5F-C2E88A345A8C}"/>
              </a:ext>
            </a:extLst>
          </p:cNvPr>
          <p:cNvSpPr txBox="1"/>
          <p:nvPr/>
        </p:nvSpPr>
        <p:spPr>
          <a:xfrm>
            <a:off x="1353975" y="3538826"/>
            <a:ext cx="1043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CNN</a:t>
            </a:r>
          </a:p>
          <a:p>
            <a:pPr algn="ctr"/>
            <a:r>
              <a:rPr lang="en-US" altLang="ko-KR" dirty="0"/>
              <a:t>Model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0165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 descr="그림, 스케치, 지도, 예술이(가) 표시된 사진&#10;&#10;자동 생성된 설명">
            <a:extLst>
              <a:ext uri="{FF2B5EF4-FFF2-40B4-BE49-F238E27FC236}">
                <a16:creationId xmlns:a16="http://schemas.microsoft.com/office/drawing/2014/main" id="{242ACB93-DD48-F408-2835-2429D7C03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030" y="874971"/>
            <a:ext cx="720000" cy="720000"/>
          </a:xfrm>
          <a:prstGeom prst="rect">
            <a:avLst/>
          </a:prstGeom>
        </p:spPr>
      </p:pic>
      <p:pic>
        <p:nvPicPr>
          <p:cNvPr id="6" name="그림 5" descr="스케치, 그림, 나무, 흑백이(가) 표시된 사진&#10;&#10;자동 생성된 설명">
            <a:extLst>
              <a:ext uri="{FF2B5EF4-FFF2-40B4-BE49-F238E27FC236}">
                <a16:creationId xmlns:a16="http://schemas.microsoft.com/office/drawing/2014/main" id="{4052ED67-6147-B6BB-69C1-D90757C48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030" y="1690087"/>
            <a:ext cx="720000" cy="720000"/>
          </a:xfrm>
          <a:prstGeom prst="rect">
            <a:avLst/>
          </a:prstGeom>
        </p:spPr>
      </p:pic>
      <p:pic>
        <p:nvPicPr>
          <p:cNvPr id="8" name="그림 7" descr="스케치, 그림, 지도, 텍스트이(가) 표시된 사진&#10;&#10;자동 생성된 설명">
            <a:extLst>
              <a:ext uri="{FF2B5EF4-FFF2-40B4-BE49-F238E27FC236}">
                <a16:creationId xmlns:a16="http://schemas.microsoft.com/office/drawing/2014/main" id="{BFD75CBC-1F5A-346B-8E32-8722EAA9E9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5030" y="2505203"/>
            <a:ext cx="720000" cy="720000"/>
          </a:xfrm>
          <a:prstGeom prst="rect">
            <a:avLst/>
          </a:prstGeom>
        </p:spPr>
      </p:pic>
      <p:pic>
        <p:nvPicPr>
          <p:cNvPr id="10" name="그림 9" descr="스케치, 그림, 흑백, 지도이(가) 표시된 사진&#10;&#10;자동 생성된 설명">
            <a:extLst>
              <a:ext uri="{FF2B5EF4-FFF2-40B4-BE49-F238E27FC236}">
                <a16:creationId xmlns:a16="http://schemas.microsoft.com/office/drawing/2014/main" id="{483F7C3A-D1FC-7F89-3E69-2E86A24B33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5030" y="3320319"/>
            <a:ext cx="720000" cy="720000"/>
          </a:xfrm>
          <a:prstGeom prst="rect">
            <a:avLst/>
          </a:prstGeom>
        </p:spPr>
      </p:pic>
      <p:pic>
        <p:nvPicPr>
          <p:cNvPr id="12" name="그림 11" descr="스케치, 그림, 흑백, 지도이(가) 표시된 사진&#10;&#10;자동 생성된 설명">
            <a:extLst>
              <a:ext uri="{FF2B5EF4-FFF2-40B4-BE49-F238E27FC236}">
                <a16:creationId xmlns:a16="http://schemas.microsoft.com/office/drawing/2014/main" id="{574C98C8-9864-3C1E-435C-0D595FF24C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15039" y="874971"/>
            <a:ext cx="720000" cy="720000"/>
          </a:xfrm>
          <a:prstGeom prst="rect">
            <a:avLst/>
          </a:prstGeom>
        </p:spPr>
      </p:pic>
      <p:pic>
        <p:nvPicPr>
          <p:cNvPr id="14" name="그림 13" descr="그림, 스케치, 지도, 흑백이(가) 표시된 사진&#10;&#10;자동 생성된 설명">
            <a:extLst>
              <a:ext uri="{FF2B5EF4-FFF2-40B4-BE49-F238E27FC236}">
                <a16:creationId xmlns:a16="http://schemas.microsoft.com/office/drawing/2014/main" id="{3542D171-D926-D411-66F6-F47AFFB494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15039" y="1690087"/>
            <a:ext cx="720000" cy="720000"/>
          </a:xfrm>
          <a:prstGeom prst="rect">
            <a:avLst/>
          </a:prstGeom>
        </p:spPr>
      </p:pic>
      <p:pic>
        <p:nvPicPr>
          <p:cNvPr id="16" name="그림 15" descr="스케치, 그림, 흑백, 예술이(가) 표시된 사진&#10;&#10;자동 생성된 설명">
            <a:extLst>
              <a:ext uri="{FF2B5EF4-FFF2-40B4-BE49-F238E27FC236}">
                <a16:creationId xmlns:a16="http://schemas.microsoft.com/office/drawing/2014/main" id="{260848ED-F95C-9764-6777-63856C9CF1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15039" y="2505203"/>
            <a:ext cx="720000" cy="720000"/>
          </a:xfrm>
          <a:prstGeom prst="rect">
            <a:avLst/>
          </a:prstGeom>
        </p:spPr>
      </p:pic>
      <p:pic>
        <p:nvPicPr>
          <p:cNvPr id="18" name="그림 17" descr="스케치, 그림, 예술, 흑백이(가) 표시된 사진&#10;&#10;자동 생성된 설명">
            <a:extLst>
              <a:ext uri="{FF2B5EF4-FFF2-40B4-BE49-F238E27FC236}">
                <a16:creationId xmlns:a16="http://schemas.microsoft.com/office/drawing/2014/main" id="{3C0E9C49-37D3-6065-4DAB-99AB47D5EED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15039" y="3320319"/>
            <a:ext cx="720000" cy="720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546A40F4-76F7-820E-89C9-654E8D4FEE20}"/>
              </a:ext>
            </a:extLst>
          </p:cNvPr>
          <p:cNvSpPr/>
          <p:nvPr/>
        </p:nvSpPr>
        <p:spPr>
          <a:xfrm>
            <a:off x="1417256" y="800631"/>
            <a:ext cx="1698813" cy="3329409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350C3A25-ECF6-FF13-90D9-81D384A8FE49}"/>
              </a:ext>
            </a:extLst>
          </p:cNvPr>
          <p:cNvSpPr/>
          <p:nvPr/>
        </p:nvSpPr>
        <p:spPr>
          <a:xfrm>
            <a:off x="3190043" y="2319412"/>
            <a:ext cx="646402" cy="291846"/>
          </a:xfrm>
          <a:prstGeom prst="rightArrow">
            <a:avLst/>
          </a:prstGeom>
          <a:solidFill>
            <a:srgbClr val="19264B"/>
          </a:solidFill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147ABE2-05FD-9395-36EC-DAB2982DD2A7}"/>
              </a:ext>
            </a:extLst>
          </p:cNvPr>
          <p:cNvSpPr/>
          <p:nvPr/>
        </p:nvSpPr>
        <p:spPr>
          <a:xfrm>
            <a:off x="3902169" y="1902023"/>
            <a:ext cx="1813131" cy="1102799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4F0806-AE06-7E0E-D295-D2EF8414922A}"/>
              </a:ext>
            </a:extLst>
          </p:cNvPr>
          <p:cNvSpPr txBox="1"/>
          <p:nvPr/>
        </p:nvSpPr>
        <p:spPr>
          <a:xfrm>
            <a:off x="3932439" y="1981569"/>
            <a:ext cx="17525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뇌동맥류</a:t>
            </a:r>
            <a:endParaRPr lang="en-US" altLang="ko-KR" b="1" dirty="0"/>
          </a:p>
          <a:p>
            <a:pPr algn="ctr"/>
            <a:r>
              <a:rPr lang="en-US" altLang="ko-KR" b="1" dirty="0"/>
              <a:t>Bounding Box</a:t>
            </a:r>
          </a:p>
          <a:p>
            <a:pPr algn="ctr"/>
            <a:r>
              <a:rPr lang="en-US" altLang="ko-KR" dirty="0"/>
              <a:t>True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1, False : 0</a:t>
            </a:r>
          </a:p>
          <a:p>
            <a:pPr algn="ctr"/>
            <a:r>
              <a:rPr lang="en-US" altLang="ko-KR" dirty="0"/>
              <a:t>x, y, w, h</a:t>
            </a:r>
            <a:endParaRPr lang="ko-KR" altLang="en-US" dirty="0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CF17EE18-94FA-C44E-1830-D364A9E47794}"/>
              </a:ext>
            </a:extLst>
          </p:cNvPr>
          <p:cNvSpPr/>
          <p:nvPr/>
        </p:nvSpPr>
        <p:spPr>
          <a:xfrm>
            <a:off x="5781023" y="2307499"/>
            <a:ext cx="1324563" cy="291846"/>
          </a:xfrm>
          <a:prstGeom prst="rightArrow">
            <a:avLst/>
          </a:prstGeom>
          <a:solidFill>
            <a:srgbClr val="19264B"/>
          </a:solidFill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9899522-2617-3AC2-7808-137FBBF71EB4}"/>
              </a:ext>
            </a:extLst>
          </p:cNvPr>
          <p:cNvSpPr/>
          <p:nvPr/>
        </p:nvSpPr>
        <p:spPr>
          <a:xfrm>
            <a:off x="7144205" y="527079"/>
            <a:ext cx="1813131" cy="3827984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C3A020-C4E8-E6A7-B7DE-6769BFF31419}"/>
              </a:ext>
            </a:extLst>
          </p:cNvPr>
          <p:cNvSpPr txBox="1"/>
          <p:nvPr/>
        </p:nvSpPr>
        <p:spPr>
          <a:xfrm>
            <a:off x="7174475" y="511749"/>
            <a:ext cx="1752589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뇌동맥류 위치 판단</a:t>
            </a:r>
            <a:endParaRPr lang="en-US" altLang="ko-KR" b="1" dirty="0"/>
          </a:p>
          <a:p>
            <a:pPr algn="ctr"/>
            <a:r>
              <a:rPr lang="en-US" altLang="ko-KR" sz="1100" dirty="0"/>
              <a:t>L_ICA</a:t>
            </a:r>
          </a:p>
          <a:p>
            <a:pPr algn="ctr"/>
            <a:r>
              <a:rPr lang="en-US" altLang="ko-KR" sz="1100" dirty="0"/>
              <a:t>R_ICA</a:t>
            </a:r>
          </a:p>
          <a:p>
            <a:pPr algn="ctr"/>
            <a:r>
              <a:rPr lang="en-US" altLang="ko-KR" sz="1100" dirty="0"/>
              <a:t>L_PCOM</a:t>
            </a:r>
          </a:p>
          <a:p>
            <a:pPr algn="ctr"/>
            <a:r>
              <a:rPr lang="en-US" altLang="ko-KR" sz="1100" dirty="0"/>
              <a:t>R_PCOM</a:t>
            </a:r>
          </a:p>
          <a:p>
            <a:pPr algn="ctr"/>
            <a:r>
              <a:rPr lang="en-US" altLang="ko-KR" sz="1100" dirty="0" err="1"/>
              <a:t>L_AntChor</a:t>
            </a:r>
            <a:endParaRPr lang="en-US" altLang="ko-KR" sz="1100" dirty="0"/>
          </a:p>
          <a:p>
            <a:pPr algn="ctr"/>
            <a:r>
              <a:rPr lang="en-US" altLang="ko-KR" sz="1100" dirty="0" err="1"/>
              <a:t>R_AntChor</a:t>
            </a:r>
            <a:endParaRPr lang="en-US" altLang="ko-KR" sz="1100" dirty="0"/>
          </a:p>
          <a:p>
            <a:pPr algn="ctr"/>
            <a:r>
              <a:rPr lang="en-US" altLang="ko-KR" sz="1100" dirty="0"/>
              <a:t>L_ACA</a:t>
            </a:r>
          </a:p>
          <a:p>
            <a:pPr algn="ctr"/>
            <a:r>
              <a:rPr lang="en-US" altLang="ko-KR" sz="1100" dirty="0"/>
              <a:t>R_ACA</a:t>
            </a:r>
          </a:p>
          <a:p>
            <a:pPr algn="ctr"/>
            <a:r>
              <a:rPr lang="en-US" altLang="ko-KR" sz="1100" dirty="0"/>
              <a:t>L_ACOM</a:t>
            </a:r>
          </a:p>
          <a:p>
            <a:pPr algn="ctr"/>
            <a:r>
              <a:rPr lang="en-US" altLang="ko-KR" sz="1100" dirty="0"/>
              <a:t>R_ACOM</a:t>
            </a:r>
          </a:p>
          <a:p>
            <a:pPr algn="ctr"/>
            <a:r>
              <a:rPr lang="en-US" altLang="ko-KR" sz="1100" dirty="0"/>
              <a:t>L_MCA</a:t>
            </a:r>
          </a:p>
          <a:p>
            <a:pPr algn="ctr"/>
            <a:r>
              <a:rPr lang="en-US" altLang="ko-KR" sz="1100" dirty="0"/>
              <a:t>R_MCA</a:t>
            </a:r>
          </a:p>
          <a:p>
            <a:pPr algn="ctr"/>
            <a:r>
              <a:rPr lang="en-US" altLang="ko-KR" sz="1100" dirty="0"/>
              <a:t>L_VA</a:t>
            </a:r>
          </a:p>
          <a:p>
            <a:pPr algn="ctr"/>
            <a:r>
              <a:rPr lang="en-US" altLang="ko-KR" sz="1100" dirty="0"/>
              <a:t>R_VA</a:t>
            </a:r>
          </a:p>
          <a:p>
            <a:pPr algn="ctr"/>
            <a:r>
              <a:rPr lang="en-US" altLang="ko-KR" sz="1100" dirty="0"/>
              <a:t>L_PICA</a:t>
            </a:r>
          </a:p>
          <a:p>
            <a:pPr algn="ctr"/>
            <a:r>
              <a:rPr lang="en-US" altLang="ko-KR" sz="1100" dirty="0"/>
              <a:t>R_PICA</a:t>
            </a:r>
          </a:p>
          <a:p>
            <a:pPr algn="ctr"/>
            <a:r>
              <a:rPr lang="en-US" altLang="ko-KR" sz="1100" dirty="0"/>
              <a:t>L_SCA</a:t>
            </a:r>
          </a:p>
          <a:p>
            <a:pPr algn="ctr"/>
            <a:r>
              <a:rPr lang="en-US" altLang="ko-KR" sz="1100" dirty="0"/>
              <a:t>R_SCA</a:t>
            </a:r>
          </a:p>
          <a:p>
            <a:pPr algn="ctr"/>
            <a:r>
              <a:rPr lang="en-US" altLang="ko-KR" sz="1100" dirty="0"/>
              <a:t>BA</a:t>
            </a:r>
          </a:p>
          <a:p>
            <a:pPr algn="ctr"/>
            <a:r>
              <a:rPr lang="en-US" altLang="ko-KR" sz="1100" dirty="0"/>
              <a:t>L_PCA</a:t>
            </a:r>
          </a:p>
          <a:p>
            <a:pPr algn="ctr"/>
            <a:r>
              <a:rPr lang="en-US" altLang="ko-KR" sz="1100" dirty="0"/>
              <a:t>R_PCA</a:t>
            </a:r>
          </a:p>
        </p:txBody>
      </p:sp>
      <p:sp>
        <p:nvSpPr>
          <p:cNvPr id="3" name="Google Shape;66;p14">
            <a:extLst>
              <a:ext uri="{FF2B5EF4-FFF2-40B4-BE49-F238E27FC236}">
                <a16:creationId xmlns:a16="http://schemas.microsoft.com/office/drawing/2014/main" id="{6A4E2B11-EF2F-0040-120D-CC713F4C5DAE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Object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Detection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20730F-C82A-1BFA-5BED-CDA7D6E7EBBE}"/>
              </a:ext>
            </a:extLst>
          </p:cNvPr>
          <p:cNvSpPr txBox="1"/>
          <p:nvPr/>
        </p:nvSpPr>
        <p:spPr>
          <a:xfrm>
            <a:off x="5790779" y="1911363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k-</a:t>
            </a:r>
            <a:r>
              <a:rPr lang="en-US" altLang="ko-KR" dirty="0" err="1"/>
              <a:t>nn</a:t>
            </a:r>
            <a:r>
              <a:rPr lang="en-US" altLang="ko-KR" dirty="0"/>
              <a:t> </a:t>
            </a:r>
            <a:r>
              <a:rPr lang="ko-KR" altLang="en-US" dirty="0"/>
              <a:t>알고리즘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D2CB850-7D9B-5F18-4081-D2651F39CA7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08975" y="4403380"/>
            <a:ext cx="7562150" cy="69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46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2AAB90EC-E8EF-981B-CF6E-BED2C5114FEB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 Model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91F684-2056-2C1F-9E64-1C7C0369F897}"/>
              </a:ext>
            </a:extLst>
          </p:cNvPr>
          <p:cNvSpPr txBox="1"/>
          <p:nvPr/>
        </p:nvSpPr>
        <p:spPr>
          <a:xfrm>
            <a:off x="1535330" y="960279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VGG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9D985D-D824-7C17-98D5-B26B472CE99E}"/>
              </a:ext>
            </a:extLst>
          </p:cNvPr>
          <p:cNvSpPr txBox="1"/>
          <p:nvPr/>
        </p:nvSpPr>
        <p:spPr>
          <a:xfrm>
            <a:off x="1435943" y="2479822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/>
              <a:t>ResNet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41F4D-8777-7721-F38A-FD5FA5482BFB}"/>
              </a:ext>
            </a:extLst>
          </p:cNvPr>
          <p:cNvSpPr txBox="1"/>
          <p:nvPr/>
        </p:nvSpPr>
        <p:spPr>
          <a:xfrm>
            <a:off x="1276444" y="3884539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/>
              <a:t>EfficientNet</a:t>
            </a:r>
            <a:endParaRPr lang="ko-KR" altLang="en-US" dirty="0"/>
          </a:p>
        </p:txBody>
      </p:sp>
      <p:pic>
        <p:nvPicPr>
          <p:cNvPr id="5130" name="Picture 10" descr="Review: ResNet — Winner of ILSVRC 2015 (Image Classification, Localization,  Detection) | by Sik-Ho Tsang | Towards Data Science">
            <a:extLst>
              <a:ext uri="{FF2B5EF4-FFF2-40B4-BE49-F238E27FC236}">
                <a16:creationId xmlns:a16="http://schemas.microsoft.com/office/drawing/2014/main" id="{E79CB13A-60D0-74F5-8930-A04393269A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090"/>
          <a:stretch/>
        </p:blipFill>
        <p:spPr bwMode="auto">
          <a:xfrm>
            <a:off x="2378028" y="765106"/>
            <a:ext cx="6593102" cy="925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Review: ResNet — Winner of ILSVRC 2015 (Image Classification, Localization,  Detection) | by Sik-Ho Tsang | Towards Data Science">
            <a:extLst>
              <a:ext uri="{FF2B5EF4-FFF2-40B4-BE49-F238E27FC236}">
                <a16:creationId xmlns:a16="http://schemas.microsoft.com/office/drawing/2014/main" id="{552B49DB-270B-EB99-F6A4-193C83FABB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4" b="66676"/>
          <a:stretch/>
        </p:blipFill>
        <p:spPr bwMode="auto">
          <a:xfrm>
            <a:off x="2378030" y="2108973"/>
            <a:ext cx="6593097" cy="925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EfficientNet: Improving Accuracy and Efficiency through AutoML and Model  Scaling – Google Research Blog">
            <a:extLst>
              <a:ext uri="{FF2B5EF4-FFF2-40B4-BE49-F238E27FC236}">
                <a16:creationId xmlns:a16="http://schemas.microsoft.com/office/drawing/2014/main" id="{5F28CEAC-238E-786B-0CCB-CFCB29FFB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029" y="3358515"/>
            <a:ext cx="6593098" cy="135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01061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492</Words>
  <Application>Microsoft Office PowerPoint</Application>
  <PresentationFormat>화면 슬라이드 쇼(16:9)</PresentationFormat>
  <Paragraphs>156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Nanum Gothic</vt:lpstr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이규원</cp:lastModifiedBy>
  <cp:revision>14</cp:revision>
  <dcterms:modified xsi:type="dcterms:W3CDTF">2023-07-24T13:44:35Z</dcterms:modified>
</cp:coreProperties>
</file>